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617" r:id="rId3"/>
    <p:sldId id="649" r:id="rId4"/>
    <p:sldId id="653" r:id="rId5"/>
    <p:sldId id="654" r:id="rId6"/>
    <p:sldId id="655" r:id="rId7"/>
    <p:sldId id="656" r:id="rId8"/>
    <p:sldId id="658" r:id="rId9"/>
    <p:sldId id="659" r:id="rId10"/>
    <p:sldId id="660" r:id="rId11"/>
    <p:sldId id="661" r:id="rId12"/>
    <p:sldId id="662" r:id="rId13"/>
    <p:sldId id="663" r:id="rId14"/>
    <p:sldId id="664" r:id="rId15"/>
    <p:sldId id="665" r:id="rId16"/>
    <p:sldId id="678" r:id="rId17"/>
    <p:sldId id="681" r:id="rId18"/>
    <p:sldId id="682" r:id="rId19"/>
    <p:sldId id="683" r:id="rId20"/>
    <p:sldId id="679" r:id="rId21"/>
    <p:sldId id="688" r:id="rId22"/>
    <p:sldId id="685" r:id="rId23"/>
    <p:sldId id="686" r:id="rId24"/>
    <p:sldId id="680" r:id="rId25"/>
    <p:sldId id="687" r:id="rId26"/>
    <p:sldId id="689" r:id="rId27"/>
    <p:sldId id="666" r:id="rId28"/>
    <p:sldId id="667" r:id="rId29"/>
    <p:sldId id="668" r:id="rId30"/>
    <p:sldId id="669" r:id="rId31"/>
    <p:sldId id="670" r:id="rId32"/>
    <p:sldId id="671" r:id="rId33"/>
    <p:sldId id="673" r:id="rId34"/>
    <p:sldId id="676" r:id="rId35"/>
    <p:sldId id="672" r:id="rId36"/>
    <p:sldId id="674" r:id="rId37"/>
    <p:sldId id="675" r:id="rId38"/>
    <p:sldId id="677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41" autoAdjust="0"/>
    <p:restoredTop sz="94660"/>
  </p:normalViewPr>
  <p:slideViewPr>
    <p:cSldViewPr snapToGrid="0">
      <p:cViewPr varScale="1">
        <p:scale>
          <a:sx n="80" d="100"/>
          <a:sy n="80" d="100"/>
        </p:scale>
        <p:origin x="46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1.20 t/m 1.23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Eerder klaar? Bonuscultuur en toezicht lezen</a:t>
            </a:r>
          </a:p>
          <a:p>
            <a:r>
              <a:rPr lang="nl-NL" sz="2500" dirty="0" smtClean="0"/>
              <a:t>Huiswerk voor vandaag is t/m 1.25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945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2517"/>
          <a:stretch/>
        </p:blipFill>
        <p:spPr>
          <a:xfrm>
            <a:off x="0" y="1"/>
            <a:ext cx="11802979" cy="51735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6079"/>
          <a:stretch/>
        </p:blipFill>
        <p:spPr>
          <a:xfrm>
            <a:off x="0" y="1"/>
            <a:ext cx="11802979" cy="96252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6682"/>
          <a:stretch/>
        </p:blipFill>
        <p:spPr>
          <a:xfrm>
            <a:off x="0" y="1"/>
            <a:ext cx="11802979" cy="161223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5719"/>
          <a:stretch/>
        </p:blipFill>
        <p:spPr>
          <a:xfrm>
            <a:off x="0" y="0"/>
            <a:ext cx="11802979" cy="237022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6578"/>
          <a:stretch/>
        </p:blipFill>
        <p:spPr>
          <a:xfrm>
            <a:off x="0" y="0"/>
            <a:ext cx="11802979" cy="369369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2309"/>
          <a:stretch/>
        </p:blipFill>
        <p:spPr>
          <a:xfrm>
            <a:off x="0" y="1"/>
            <a:ext cx="11802979" cy="468028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8388"/>
          <a:stretch/>
        </p:blipFill>
        <p:spPr>
          <a:xfrm>
            <a:off x="0" y="0"/>
            <a:ext cx="11802979" cy="5642811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802979" cy="6914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79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Een economische crisis kunnen we dus zelf creëren.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Geen enkele bank heeft net zoveel geld in kas als spaarder/leners samen aan geld op rekening hebben.</a:t>
            </a:r>
          </a:p>
          <a:p>
            <a:r>
              <a:rPr lang="nl-NL" sz="2500" dirty="0" smtClean="0"/>
              <a:t>Waarom?</a:t>
            </a:r>
          </a:p>
          <a:p>
            <a:r>
              <a:rPr lang="nl-NL" sz="2500" dirty="0" smtClean="0"/>
              <a:t>Nooit neemt iedereen tegelijkertijd zijn geld op, anders zit er geld in kas wat ook geïnvesteerd had kunnen worden waar dus geen rendement op wordt behaald.</a:t>
            </a:r>
          </a:p>
          <a:p>
            <a:r>
              <a:rPr lang="nl-NL" sz="2500" dirty="0" smtClean="0"/>
              <a:t>Zeg nooit </a:t>
            </a:r>
            <a:r>
              <a:rPr lang="nl-NL" sz="2500" dirty="0" err="1" smtClean="0"/>
              <a:t>nooit</a:t>
            </a:r>
            <a:r>
              <a:rPr lang="nl-NL" sz="2500" dirty="0" smtClean="0"/>
              <a:t>!, wanneer gebeurde dit? Als het vertrouwen in de bank wordt opgezegd (situatie Griekenland).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86409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1.24 en 1.25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Lees bijbehorende tekst.</a:t>
            </a:r>
          </a:p>
          <a:p>
            <a:r>
              <a:rPr lang="nl-NL" sz="2500" dirty="0" smtClean="0"/>
              <a:t>Huiswerk voor vandaag is t/m 1.25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313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267"/>
          <a:stretch/>
        </p:blipFill>
        <p:spPr>
          <a:xfrm>
            <a:off x="0" y="0"/>
            <a:ext cx="12192000" cy="89033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0002"/>
          <a:stretch/>
        </p:blipFill>
        <p:spPr>
          <a:xfrm>
            <a:off x="0" y="0"/>
            <a:ext cx="12192000" cy="27071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9203"/>
          <a:stretch/>
        </p:blipFill>
        <p:spPr>
          <a:xfrm>
            <a:off x="0" y="0"/>
            <a:ext cx="12192000" cy="364556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5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40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81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Twee visies op de economie: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Zoals eerder benoemd in economische modellen:</a:t>
            </a:r>
          </a:p>
          <a:p>
            <a:r>
              <a:rPr lang="nl-NL" sz="2500" dirty="0" smtClean="0"/>
              <a:t>Visie van de klassieken.</a:t>
            </a:r>
          </a:p>
          <a:p>
            <a:r>
              <a:rPr lang="nl-NL" sz="2500" dirty="0" smtClean="0"/>
              <a:t>Visie van Keynes.</a:t>
            </a:r>
          </a:p>
          <a:p>
            <a:r>
              <a:rPr lang="nl-NL" sz="2500" dirty="0" smtClean="0"/>
              <a:t>Deze les bespreken we klassieken, volgende Keynes met betrekking tot de crisis.</a:t>
            </a:r>
          </a:p>
          <a:p>
            <a:endParaRPr lang="nl-NL" sz="2500" dirty="0"/>
          </a:p>
          <a:p>
            <a:r>
              <a:rPr lang="nl-NL" sz="2500" dirty="0" smtClean="0"/>
              <a:t>Er is veel leeswerk, maak je alleen de opgaves dan krijg je niet de volledige lesstof mee, maak hier bewust keuzes in.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6406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Klassieke visie: micro-economische benadering. (aanbodzijde)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De prijzen komen op verschillende markten tot stand door het marktmechanisme.</a:t>
            </a:r>
          </a:p>
          <a:p>
            <a:r>
              <a:rPr lang="nl-NL" sz="2500" dirty="0" smtClean="0"/>
              <a:t>Die stelt: (bladzijde 19)</a:t>
            </a:r>
          </a:p>
          <a:p>
            <a:r>
              <a:rPr lang="nl-NL" sz="2500" dirty="0" smtClean="0"/>
              <a:t>Bedrijven, door concurrentie, leveren wat consumenten willen kopen.</a:t>
            </a:r>
          </a:p>
          <a:p>
            <a:r>
              <a:rPr lang="nl-NL" sz="2500" dirty="0" smtClean="0"/>
              <a:t>Concurrentie </a:t>
            </a:r>
            <a:r>
              <a:rPr lang="nl-NL" sz="2500" dirty="0" smtClean="0">
                <a:sym typeface="Wingdings" panose="05000000000000000000" pitchFamily="2" charset="2"/>
              </a:rPr>
              <a:t> lagere prijzen  voorkomt woekerwinsten.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Hulpbronnen worden zo efficiënt mogelijk gebruikt.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Er ontstaat altijd een evenwicht tussen vraag en aanbod.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49716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werkt vraag een aanbod: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8284" y="1263317"/>
            <a:ext cx="9165718" cy="4778046"/>
          </a:xfrm>
        </p:spPr>
        <p:txBody>
          <a:bodyPr>
            <a:noAutofit/>
          </a:bodyPr>
          <a:lstStyle/>
          <a:p>
            <a:r>
              <a:rPr lang="nl-NL" sz="2400" dirty="0" smtClean="0"/>
              <a:t>Er zijn 80.000 zitplaatsen in een stadion.</a:t>
            </a:r>
          </a:p>
          <a:p>
            <a:r>
              <a:rPr lang="nl-NL" sz="2400" dirty="0" smtClean="0"/>
              <a:t>Voor een prijs van 30 euro is er een totale vraag naar 50.000 zitplaatsen.</a:t>
            </a:r>
          </a:p>
          <a:p>
            <a:r>
              <a:rPr lang="nl-NL" sz="2400" dirty="0" smtClean="0"/>
              <a:t>De aanbieder van zitplaatsen gaat zijn prijs verlagen om deze zitplaatsen te verkopen.</a:t>
            </a:r>
          </a:p>
          <a:p>
            <a:r>
              <a:rPr lang="nl-NL" sz="2400" dirty="0" smtClean="0"/>
              <a:t>Voor een prijs van 20 euro is er een totale vraag naar 100.000 zitplaatsen.</a:t>
            </a:r>
          </a:p>
          <a:p>
            <a:r>
              <a:rPr lang="nl-NL" sz="2400" dirty="0" smtClean="0"/>
              <a:t>Er zijn nu 20.000 meer vragers dan beschikbaar aanbod.</a:t>
            </a:r>
          </a:p>
          <a:p>
            <a:r>
              <a:rPr lang="nl-NL" sz="2400" dirty="0" smtClean="0"/>
              <a:t>De aanbieder gaat zijn prijs verhogen totdat er precies 80.000 zitplaatsen gevraagd worden.</a:t>
            </a:r>
          </a:p>
          <a:p>
            <a:r>
              <a:rPr lang="nl-NL" sz="2400" dirty="0" smtClean="0"/>
              <a:t>Veronderstelling: vragers en aanbieders laten zich volledig leiden door de prijs, niet door verwachtingen.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56360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 welke markten werkt dit?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3089" y="1426663"/>
            <a:ext cx="8596668" cy="3880773"/>
          </a:xfrm>
        </p:spPr>
        <p:txBody>
          <a:bodyPr>
            <a:noAutofit/>
          </a:bodyPr>
          <a:lstStyle/>
          <a:p>
            <a:r>
              <a:rPr lang="nl-NL" sz="2500" dirty="0" smtClean="0"/>
              <a:t>Goederen-diensten markt 	</a:t>
            </a:r>
            <a:r>
              <a:rPr lang="nl-NL" sz="2500" dirty="0" smtClean="0">
                <a:sym typeface="Wingdings" panose="05000000000000000000" pitchFamily="2" charset="2"/>
              </a:rPr>
              <a:t> prijs</a:t>
            </a:r>
            <a:endParaRPr lang="nl-NL" sz="2500" dirty="0" smtClean="0"/>
          </a:p>
          <a:p>
            <a:r>
              <a:rPr lang="nl-NL" sz="2500" dirty="0" smtClean="0"/>
              <a:t>Arbeidsmarkt 	</a:t>
            </a:r>
            <a:r>
              <a:rPr lang="nl-NL" sz="2500" dirty="0" smtClean="0">
                <a:sym typeface="Wingdings" panose="05000000000000000000" pitchFamily="2" charset="2"/>
              </a:rPr>
              <a:t> loon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Vermogensmarkt  rente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Valutamarkt  wisselkoers.</a:t>
            </a:r>
          </a:p>
          <a:p>
            <a:endParaRPr lang="nl-NL" sz="2500" dirty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Rol overheid: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Geen marktinterventies.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Zorgen voor randvoorwaarden (veiligheid, algemeen bestuur)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12469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Aankomende 3 lessen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8916" y="2160589"/>
            <a:ext cx="9468852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 1: </a:t>
            </a:r>
            <a:r>
              <a:rPr lang="nl-NL" sz="2500" dirty="0" smtClean="0"/>
              <a:t>1.17 </a:t>
            </a:r>
            <a:r>
              <a:rPr lang="nl-NL" sz="2500" dirty="0" smtClean="0"/>
              <a:t>t/m </a:t>
            </a:r>
            <a:r>
              <a:rPr lang="nl-NL" sz="2500" dirty="0" smtClean="0"/>
              <a:t>1.25 </a:t>
            </a:r>
            <a:r>
              <a:rPr lang="nl-NL" sz="2500" dirty="0" smtClean="0"/>
              <a:t>(banken en geldschepping</a:t>
            </a:r>
            <a:r>
              <a:rPr lang="nl-NL" sz="2500" dirty="0" smtClean="0"/>
              <a:t>)</a:t>
            </a:r>
          </a:p>
          <a:p>
            <a:r>
              <a:rPr lang="nl-NL" sz="2500" dirty="0" smtClean="0"/>
              <a:t>Les 2: 1.26 t/m 1.29 (klassieken methode crisis)</a:t>
            </a:r>
          </a:p>
          <a:p>
            <a:r>
              <a:rPr lang="nl-NL" sz="2500" dirty="0" smtClean="0"/>
              <a:t>Les 3: 1.30 t/m 1.36 (Keynesiaanse methode crisis)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0602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</a:t>
            </a:r>
            <a:r>
              <a:rPr lang="nl-NL" b="1" dirty="0" smtClean="0"/>
              <a:t>1.26 en 1.27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Lees bijbehorende </a:t>
            </a:r>
            <a:r>
              <a:rPr lang="nl-NL" sz="2500" dirty="0" smtClean="0"/>
              <a:t>tekst.</a:t>
            </a:r>
            <a:endParaRPr lang="nl-NL" sz="2500" dirty="0" smtClean="0"/>
          </a:p>
          <a:p>
            <a:r>
              <a:rPr lang="nl-NL" sz="2500" dirty="0" smtClean="0"/>
              <a:t>Stof voor vandaag is t/m 1.29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9082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53402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b="46060"/>
          <a:stretch/>
        </p:blipFill>
        <p:spPr>
          <a:xfrm>
            <a:off x="0" y="2413836"/>
            <a:ext cx="9274002" cy="239879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13595"/>
          <a:stretch/>
        </p:blipFill>
        <p:spPr>
          <a:xfrm>
            <a:off x="0" y="2413836"/>
            <a:ext cx="9274002" cy="384258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13836"/>
            <a:ext cx="9274002" cy="4447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76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Crisis jaren 30.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59569"/>
            <a:ext cx="8596668" cy="4681794"/>
          </a:xfrm>
        </p:spPr>
        <p:txBody>
          <a:bodyPr>
            <a:noAutofit/>
          </a:bodyPr>
          <a:lstStyle/>
          <a:p>
            <a:r>
              <a:rPr lang="nl-NL" sz="2500" dirty="0" smtClean="0"/>
              <a:t>Veel vertrouwen in de economie </a:t>
            </a:r>
            <a:r>
              <a:rPr lang="nl-NL" sz="2500" dirty="0" smtClean="0">
                <a:sym typeface="Wingdings" panose="05000000000000000000" pitchFamily="2" charset="2"/>
              </a:rPr>
              <a:t> veel handel in waarde papieren. (aandelen) + overproductie.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In aandelen gehandeld met geleend geld.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Aandelen zijn veel meer waard dan de daadwerkelijke bedrijven. (economische zeepbel).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In 1929 kelderen de koersen.</a:t>
            </a:r>
          </a:p>
          <a:p>
            <a:r>
              <a:rPr lang="nl-NL" sz="2500" dirty="0" smtClean="0"/>
              <a:t>Mensen zien hun vermogen verdwijnen.</a:t>
            </a:r>
          </a:p>
          <a:p>
            <a:r>
              <a:rPr lang="nl-NL" sz="2500" dirty="0" smtClean="0"/>
              <a:t>Gaan minder consumeren en investeren.</a:t>
            </a:r>
          </a:p>
          <a:p>
            <a:r>
              <a:rPr lang="nl-NL" sz="2500" dirty="0" smtClean="0"/>
              <a:t>Bedrijven komen niet van hun producten af en gaan failliet.</a:t>
            </a:r>
          </a:p>
          <a:p>
            <a:r>
              <a:rPr lang="nl-NL" sz="2500" dirty="0" smtClean="0"/>
              <a:t>Werkloosheid stijgt.</a:t>
            </a:r>
          </a:p>
        </p:txBody>
      </p:sp>
    </p:spTree>
    <p:extLst>
      <p:ext uri="{BB962C8B-B14F-4D97-AF65-F5344CB8AC3E}">
        <p14:creationId xmlns:p14="http://schemas.microsoft.com/office/powerpoint/2010/main" val="235509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willen de klassieken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Niks doen.</a:t>
            </a:r>
          </a:p>
          <a:p>
            <a:r>
              <a:rPr lang="nl-NL" sz="2500" dirty="0" smtClean="0"/>
              <a:t>Economie moet uitzieken.</a:t>
            </a:r>
          </a:p>
          <a:p>
            <a:r>
              <a:rPr lang="nl-NL" sz="2500" dirty="0" smtClean="0"/>
              <a:t>Suggestie is dus: vraag en aanbod herstellen het evenwicht.</a:t>
            </a:r>
          </a:p>
          <a:p>
            <a:r>
              <a:rPr lang="nl-NL" sz="2500" dirty="0" smtClean="0"/>
              <a:t>Situatie: vraag daalt </a:t>
            </a:r>
            <a:r>
              <a:rPr lang="nl-NL" sz="2500" dirty="0" smtClean="0">
                <a:sym typeface="Wingdings" panose="05000000000000000000" pitchFamily="2" charset="2"/>
              </a:rPr>
              <a:t> aanbod daalt  werkloosheid stijgt  vraag daalt  aanbod daalt  werkloosheid stijgt  vraag daalt ect.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Deze spiraal te doorbreken was overheidsinterventie nodig.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70156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</a:t>
            </a:r>
            <a:r>
              <a:rPr lang="nl-NL" b="1" dirty="0" smtClean="0"/>
              <a:t>1.28 en 1.29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Lees bijbehorende </a:t>
            </a:r>
            <a:r>
              <a:rPr lang="nl-NL" sz="2500" dirty="0" smtClean="0"/>
              <a:t>tekst.</a:t>
            </a:r>
            <a:endParaRPr lang="nl-NL" sz="2500" dirty="0" smtClean="0"/>
          </a:p>
          <a:p>
            <a:r>
              <a:rPr lang="nl-NL" sz="2500" dirty="0" smtClean="0"/>
              <a:t>Stof voor vandaag is t/m 1.36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486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1546"/>
          <a:stretch/>
        </p:blipFill>
        <p:spPr>
          <a:xfrm>
            <a:off x="0" y="0"/>
            <a:ext cx="8518358" cy="197317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8645"/>
          <a:stretch/>
        </p:blipFill>
        <p:spPr>
          <a:xfrm>
            <a:off x="0" y="0"/>
            <a:ext cx="8518358" cy="356134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3377"/>
          <a:stretch/>
        </p:blipFill>
        <p:spPr>
          <a:xfrm>
            <a:off x="0" y="0"/>
            <a:ext cx="8518358" cy="462012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5222"/>
          <a:stretch/>
        </p:blipFill>
        <p:spPr>
          <a:xfrm>
            <a:off x="0" y="0"/>
            <a:ext cx="8518358" cy="518561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4119"/>
          <a:stretch/>
        </p:blipFill>
        <p:spPr>
          <a:xfrm>
            <a:off x="0" y="0"/>
            <a:ext cx="8518358" cy="595563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518358" cy="693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92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 slot: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7042" y="1191127"/>
            <a:ext cx="8876960" cy="4850236"/>
          </a:xfrm>
        </p:spPr>
        <p:txBody>
          <a:bodyPr>
            <a:normAutofit/>
          </a:bodyPr>
          <a:lstStyle/>
          <a:p>
            <a:r>
              <a:rPr lang="nl-NL" sz="2500" dirty="0" smtClean="0"/>
              <a:t>Een aantal vragen:</a:t>
            </a:r>
          </a:p>
          <a:p>
            <a:r>
              <a:rPr lang="nl-NL" sz="2500" dirty="0" smtClean="0"/>
              <a:t>Wat is de prijs van overheidsbemoeienis/overheidsbeleid?</a:t>
            </a:r>
          </a:p>
          <a:p>
            <a:r>
              <a:rPr lang="nl-NL" sz="2500" dirty="0" smtClean="0"/>
              <a:t>Waarom leidt overheidsinterventie vaak tot inefficiënties.</a:t>
            </a:r>
          </a:p>
          <a:p>
            <a:r>
              <a:rPr lang="nl-NL" sz="2500" dirty="0" smtClean="0"/>
              <a:t>Prijs van overheidsbemoeienis = belastingen.</a:t>
            </a:r>
          </a:p>
          <a:p>
            <a:r>
              <a:rPr lang="nl-NL" sz="2500" dirty="0" smtClean="0"/>
              <a:t>Overheidsinterventie </a:t>
            </a:r>
            <a:r>
              <a:rPr lang="nl-NL" sz="2500" dirty="0" smtClean="0">
                <a:sym typeface="Wingdings" panose="05000000000000000000" pitchFamily="2" charset="2"/>
              </a:rPr>
              <a:t> inefficiëntie  overheid heeft geen winstoogmerk.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Men betaald met andermans geld (ons geld) en is dus minder doelgericht.</a:t>
            </a:r>
          </a:p>
          <a:p>
            <a:pPr marL="0" indent="0">
              <a:buNone/>
            </a:pPr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05379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602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theorie kan </a:t>
            </a:r>
            <a:r>
              <a:rPr lang="nl-NL" dirty="0" err="1" smtClean="0"/>
              <a:t>keynes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Volgens </a:t>
            </a:r>
            <a:r>
              <a:rPr lang="nl-NL" sz="2500" dirty="0" err="1" smtClean="0"/>
              <a:t>keynes</a:t>
            </a:r>
            <a:r>
              <a:rPr lang="nl-NL" sz="2500" dirty="0" smtClean="0"/>
              <a:t> werkt de vrij markt (onzichtbare hand) niet altijd, mede omdat consumenten niet reageren op de daadwerkelijke prijzen maar op de verwachten prijzen.</a:t>
            </a:r>
          </a:p>
          <a:p>
            <a:r>
              <a:rPr lang="nl-NL" sz="2500" dirty="0" smtClean="0"/>
              <a:t>Toelichting?</a:t>
            </a:r>
          </a:p>
          <a:p>
            <a:r>
              <a:rPr lang="nl-NL" sz="2500" dirty="0" smtClean="0"/>
              <a:t>Stel, een aanbod overschot </a:t>
            </a:r>
            <a:r>
              <a:rPr lang="nl-NL" sz="2500" dirty="0" smtClean="0">
                <a:sym typeface="Wingdings" panose="05000000000000000000" pitchFamily="2" charset="2"/>
              </a:rPr>
              <a:t> prijzen dalen. Stijgt de vraag altijd? Nee, consumenten gingen nog meer uitstellen met de verwachting dat prijzen meer zouden dalen. Gevolg  grotere daling prijs (nog minder vraag)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58123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Klassieke theorie </a:t>
            </a:r>
            <a:r>
              <a:rPr lang="nl-NL" dirty="0" err="1" smtClean="0"/>
              <a:t>vs</a:t>
            </a:r>
            <a:r>
              <a:rPr lang="nl-NL" dirty="0" smtClean="0"/>
              <a:t> </a:t>
            </a:r>
            <a:r>
              <a:rPr lang="nl-NL" dirty="0" err="1" smtClean="0"/>
              <a:t>keynes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De klassieke benadering gericht op micro-economie. </a:t>
            </a:r>
          </a:p>
          <a:p>
            <a:r>
              <a:rPr lang="nl-NL" sz="2500" dirty="0" smtClean="0"/>
              <a:t>Keynes focust meer op macro economie.</a:t>
            </a:r>
          </a:p>
          <a:p>
            <a:endParaRPr lang="nl-NL" sz="2500" dirty="0" smtClean="0"/>
          </a:p>
          <a:p>
            <a:r>
              <a:rPr lang="nl-NL" sz="2500" dirty="0" smtClean="0"/>
              <a:t>De focus van </a:t>
            </a:r>
            <a:r>
              <a:rPr lang="nl-NL" sz="2500" dirty="0" err="1" smtClean="0"/>
              <a:t>keynes</a:t>
            </a:r>
            <a:r>
              <a:rPr lang="nl-NL" sz="2500" dirty="0" smtClean="0"/>
              <a:t> ligt op de vraagzijde van de economie </a:t>
            </a:r>
            <a:r>
              <a:rPr lang="nl-NL" sz="2500" dirty="0" err="1" smtClean="0"/>
              <a:t>ipv</a:t>
            </a:r>
            <a:r>
              <a:rPr lang="nl-NL" sz="2500" dirty="0" smtClean="0"/>
              <a:t> op de aanbodzijde van de economie wat bij klassieke theorie is.</a:t>
            </a:r>
          </a:p>
          <a:p>
            <a:endParaRPr lang="nl-NL" sz="2500" dirty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5677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rendement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2500" b="1" dirty="0" smtClean="0"/>
              <a:t>Rendement</a:t>
            </a:r>
            <a:r>
              <a:rPr lang="nl-NL" sz="2500" dirty="0" smtClean="0"/>
              <a:t> = dividend + koersstijging – koersdaling (het is altijd of een koers stijging of een koersdaling) / belegde bedrag * 100%</a:t>
            </a:r>
          </a:p>
          <a:p>
            <a:r>
              <a:rPr lang="nl-NL" sz="2500" dirty="0" smtClean="0"/>
              <a:t>Komt weer de interactie tussen aandelen en obligaties aanbod.</a:t>
            </a:r>
          </a:p>
          <a:p>
            <a:r>
              <a:rPr lang="nl-NL" sz="2500" dirty="0" smtClean="0"/>
              <a:t>Gaat het goed in de markt, grote kans op stijging van aandelenkoers </a:t>
            </a:r>
            <a:r>
              <a:rPr lang="nl-NL" sz="2500" dirty="0" smtClean="0">
                <a:sym typeface="Wingdings" panose="05000000000000000000" pitchFamily="2" charset="2"/>
              </a:rPr>
              <a:t> meer vraag aandelen (koers aandelen stijgt), minder vraag obligaties. (koers obligaties daalt)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Gaat het minder op de markt, minder kans op stijging aandelenkoers, mensen kiezen voor zekerheid  meer vraag naar obligaties (koers obligaties stijgt) , minder vraag naar aandelen (koers aandelen daalt)</a:t>
            </a:r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9499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zegt </a:t>
            </a:r>
            <a:r>
              <a:rPr lang="nl-NL" dirty="0" err="1" smtClean="0"/>
              <a:t>keynes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22739"/>
            <a:ext cx="8596668" cy="4418624"/>
          </a:xfrm>
        </p:spPr>
        <p:txBody>
          <a:bodyPr>
            <a:noAutofit/>
          </a:bodyPr>
          <a:lstStyle/>
          <a:p>
            <a:r>
              <a:rPr lang="nl-NL" sz="2500" dirty="0" smtClean="0"/>
              <a:t>Vraagzijde?</a:t>
            </a:r>
          </a:p>
          <a:p>
            <a:r>
              <a:rPr lang="nl-NL" sz="2500" dirty="0" smtClean="0"/>
              <a:t>De effectieve vraag bepaald hoe het gaat in de economie.</a:t>
            </a:r>
          </a:p>
          <a:p>
            <a:r>
              <a:rPr lang="nl-NL" sz="2500" dirty="0" smtClean="0"/>
              <a:t>Is de effectieve vraag te laag, lage economische groei </a:t>
            </a:r>
            <a:r>
              <a:rPr lang="nl-NL" sz="2500" dirty="0" smtClean="0">
                <a:sym typeface="Wingdings" panose="05000000000000000000" pitchFamily="2" charset="2"/>
              </a:rPr>
              <a:t> laag conjunctuur. 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Oplossing </a:t>
            </a:r>
            <a:r>
              <a:rPr lang="nl-NL" sz="2500" dirty="0">
                <a:sym typeface="Wingdings" panose="05000000000000000000" pitchFamily="2" charset="2"/>
              </a:rPr>
              <a:t>K</a:t>
            </a:r>
            <a:r>
              <a:rPr lang="nl-NL" sz="2500" dirty="0" smtClean="0">
                <a:sym typeface="Wingdings" panose="05000000000000000000" pitchFamily="2" charset="2"/>
              </a:rPr>
              <a:t>eynes: de overheid gaat extra besteden om de vraag te stimuleren.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Is de effectieve vraag te hoog, te hoge economische groei  inflatie  hoogconjunctuur.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Oplossing </a:t>
            </a:r>
            <a:r>
              <a:rPr lang="nl-NL" sz="2500" dirty="0" err="1" smtClean="0">
                <a:sym typeface="Wingdings" panose="05000000000000000000" pitchFamily="2" charset="2"/>
              </a:rPr>
              <a:t>keynes</a:t>
            </a:r>
            <a:r>
              <a:rPr lang="nl-NL" sz="2500" dirty="0" smtClean="0">
                <a:sym typeface="Wingdings" panose="05000000000000000000" pitchFamily="2" charset="2"/>
              </a:rPr>
              <a:t>: de overheid gaat bezuinigen om de vraag af te remmen.</a:t>
            </a:r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395928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De overheid heeft verschillende middelen om de vraag te beïnvloeden.</a:t>
            </a:r>
          </a:p>
          <a:p>
            <a:r>
              <a:rPr lang="nl-NL" sz="2500" dirty="0" smtClean="0"/>
              <a:t>Verhogen/verlagen belasting.</a:t>
            </a:r>
          </a:p>
          <a:p>
            <a:r>
              <a:rPr lang="nl-NL" sz="2500" dirty="0" smtClean="0"/>
              <a:t>Verhogen/verlagen uitkeringen.</a:t>
            </a:r>
          </a:p>
          <a:p>
            <a:r>
              <a:rPr lang="nl-NL" sz="2500" dirty="0" smtClean="0"/>
              <a:t>Verhogen/verlagen bestedingen.</a:t>
            </a:r>
          </a:p>
          <a:p>
            <a:r>
              <a:rPr lang="nl-NL" sz="2500" dirty="0" smtClean="0"/>
              <a:t>Verhogen/verlagen rente.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23228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njunctuu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2624228"/>
            <a:ext cx="7990148" cy="428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450761" y="206062"/>
            <a:ext cx="79076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dirty="0" smtClean="0"/>
              <a:t>Bezuinigen in hoogconjunctuur en uitgeven in laag conjunctuur = anti cyclisch overheidsbeleid.</a:t>
            </a:r>
          </a:p>
          <a:p>
            <a:r>
              <a:rPr lang="nl-NL" sz="2500" dirty="0" smtClean="0"/>
              <a:t>Bezuinigen in laagconjunctuur en uitgeven in hoog conjunctuur = pro cyclisch overheidsbeleid.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85480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</a:t>
            </a:r>
            <a:r>
              <a:rPr lang="nl-NL" b="1" dirty="0" smtClean="0"/>
              <a:t>1.30 t/m 1.33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Lees bijbehorende </a:t>
            </a:r>
            <a:r>
              <a:rPr lang="nl-NL" sz="2500" dirty="0" smtClean="0"/>
              <a:t>tekst.</a:t>
            </a:r>
            <a:endParaRPr lang="nl-NL" sz="2500" dirty="0" smtClean="0"/>
          </a:p>
          <a:p>
            <a:r>
              <a:rPr lang="nl-NL" sz="2500" dirty="0" smtClean="0"/>
              <a:t>Stof voor vandaag is t/m 1.36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461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3118"/>
          <a:stretch/>
        </p:blipFill>
        <p:spPr>
          <a:xfrm>
            <a:off x="0" y="0"/>
            <a:ext cx="9769642" cy="11670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8846"/>
          <a:stretch/>
        </p:blipFill>
        <p:spPr>
          <a:xfrm>
            <a:off x="0" y="0"/>
            <a:ext cx="9769642" cy="215365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9622"/>
          <a:stretch/>
        </p:blipFill>
        <p:spPr>
          <a:xfrm>
            <a:off x="0" y="0"/>
            <a:ext cx="9769642" cy="279132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0383"/>
          <a:stretch/>
        </p:blipFill>
        <p:spPr>
          <a:xfrm>
            <a:off x="0" y="0"/>
            <a:ext cx="9769642" cy="481263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3327"/>
          <a:stretch/>
        </p:blipFill>
        <p:spPr>
          <a:xfrm>
            <a:off x="0" y="0"/>
            <a:ext cx="9769642" cy="599172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032"/>
            <a:ext cx="9769642" cy="6913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12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Automatische stabilisatoren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Gedeelte hoeft de overheid niet in te grijpen, dat gaat automatisch door automatische stabilisatoren. </a:t>
            </a:r>
          </a:p>
          <a:p>
            <a:r>
              <a:rPr lang="nl-NL" sz="2500" dirty="0" smtClean="0"/>
              <a:t>Denk aan: progressief belastingstelsels</a:t>
            </a:r>
          </a:p>
          <a:p>
            <a:r>
              <a:rPr lang="nl-NL" sz="2500" dirty="0" smtClean="0"/>
              <a:t>Hoog conjunctuur </a:t>
            </a:r>
            <a:r>
              <a:rPr lang="nl-NL" sz="2500" dirty="0" smtClean="0">
                <a:sym typeface="Wingdings" panose="05000000000000000000" pitchFamily="2" charset="2"/>
              </a:rPr>
              <a:t> hoog inkomens  relatief veel belasting  inkomen dalen  effectieve vraag daalt.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Laag conjunctuur  lage inkomens  relatief weinig belasting  effectieve vraagt daalt niet te snel.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Maar ook werkloosheid uitkering is een voorbeeld bij laag conjunctuur.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47968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Spaar paradox.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Mensen gaan groter gedeelte van hun inkomen sparen</a:t>
            </a:r>
          </a:p>
          <a:p>
            <a:r>
              <a:rPr lang="nl-NL" sz="2500" dirty="0" smtClean="0"/>
              <a:t>Hierdoor nemen de bestedingen af</a:t>
            </a:r>
          </a:p>
          <a:p>
            <a:r>
              <a:rPr lang="nl-NL" sz="2500" dirty="0" smtClean="0"/>
              <a:t>Hierdoor neemt de productie af</a:t>
            </a:r>
          </a:p>
          <a:p>
            <a:r>
              <a:rPr lang="nl-NL" sz="2500" dirty="0" smtClean="0"/>
              <a:t>Hierdoor neemt het inkomen af</a:t>
            </a:r>
          </a:p>
          <a:p>
            <a:r>
              <a:rPr lang="nl-NL" sz="2500" dirty="0" smtClean="0"/>
              <a:t>Hierdoor neemt netto gezien het bedrag wat je gaat sparen af.</a:t>
            </a:r>
          </a:p>
          <a:p>
            <a:r>
              <a:rPr lang="nl-NL" sz="2500" dirty="0" smtClean="0"/>
              <a:t>Je gaat dus % groter gedeelte van je inkomen sparen</a:t>
            </a:r>
          </a:p>
          <a:p>
            <a:r>
              <a:rPr lang="nl-NL" sz="2500" dirty="0" smtClean="0"/>
              <a:t>Maar in absolute zin spaar je minder door je inkomensverlies.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5367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</a:t>
            </a:r>
            <a:r>
              <a:rPr lang="nl-NL" b="1" dirty="0" smtClean="0"/>
              <a:t>1.34 t/m 1.36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Lees bijbehorende </a:t>
            </a:r>
            <a:r>
              <a:rPr lang="nl-NL" sz="2500" dirty="0" smtClean="0"/>
              <a:t>tekst.</a:t>
            </a:r>
            <a:endParaRPr lang="nl-NL" sz="2500" dirty="0" smtClean="0"/>
          </a:p>
          <a:p>
            <a:r>
              <a:rPr lang="nl-NL" sz="2500" dirty="0" smtClean="0"/>
              <a:t>Stof voor vandaag is t/m 1.36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264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9003"/>
          <a:stretch/>
        </p:blipFill>
        <p:spPr>
          <a:xfrm>
            <a:off x="0" y="0"/>
            <a:ext cx="11032958" cy="75799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3992"/>
          <a:stretch/>
        </p:blipFill>
        <p:spPr>
          <a:xfrm>
            <a:off x="0" y="0"/>
            <a:ext cx="11032958" cy="179270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2049"/>
          <a:stretch/>
        </p:blipFill>
        <p:spPr>
          <a:xfrm>
            <a:off x="0" y="-1"/>
            <a:ext cx="11032958" cy="399448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8260"/>
          <a:stretch/>
        </p:blipFill>
        <p:spPr>
          <a:xfrm>
            <a:off x="0" y="0"/>
            <a:ext cx="11032958" cy="494498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2325"/>
          <a:stretch/>
        </p:blipFill>
        <p:spPr>
          <a:xfrm>
            <a:off x="0" y="0"/>
            <a:ext cx="11032958" cy="535405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7088"/>
          <a:stretch/>
        </p:blipFill>
        <p:spPr>
          <a:xfrm>
            <a:off x="0" y="-1"/>
            <a:ext cx="11032958" cy="571500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1032958" cy="6892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8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Hefboom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600" dirty="0" smtClean="0"/>
              <a:t>Hefboomwerking in de economie.</a:t>
            </a:r>
          </a:p>
          <a:p>
            <a:pPr marL="0" indent="0">
              <a:buNone/>
            </a:pPr>
            <a:r>
              <a:rPr lang="nl-NL" sz="2600" dirty="0" smtClean="0"/>
              <a:t>Het idee: je leent geld </a:t>
            </a:r>
            <a:r>
              <a:rPr lang="nl-NL" sz="2600" dirty="0" err="1" smtClean="0"/>
              <a:t>bvb</a:t>
            </a:r>
            <a:r>
              <a:rPr lang="nl-NL" sz="2600" dirty="0" smtClean="0"/>
              <a:t> tegen een rente van 2%.</a:t>
            </a:r>
          </a:p>
          <a:p>
            <a:pPr marL="0" indent="0">
              <a:buNone/>
            </a:pPr>
            <a:r>
              <a:rPr lang="nl-NL" sz="2600" dirty="0" smtClean="0"/>
              <a:t>Dit geld beleggen we met een rendement van 5%.</a:t>
            </a:r>
          </a:p>
          <a:p>
            <a:pPr marL="0" indent="0">
              <a:buNone/>
            </a:pPr>
            <a:r>
              <a:rPr lang="nl-NL" sz="2600" dirty="0" smtClean="0"/>
              <a:t>De te betalen rente &lt; het verkregen rendement.</a:t>
            </a:r>
          </a:p>
          <a:p>
            <a:pPr marL="0" indent="0">
              <a:buNone/>
            </a:pPr>
            <a:r>
              <a:rPr lang="nl-NL" sz="2600" dirty="0" smtClean="0"/>
              <a:t>Let op: risico vol!</a:t>
            </a:r>
          </a:p>
          <a:p>
            <a:pPr marL="0" indent="0">
              <a:buNone/>
            </a:pPr>
            <a:r>
              <a:rPr lang="nl-NL" sz="2600" dirty="0" smtClean="0"/>
              <a:t>Tenslotte: je gebruikt vreemd vermogen (leningen) om rendement te behalen.</a:t>
            </a:r>
          </a:p>
          <a:p>
            <a:pPr marL="0" indent="0">
              <a:buNone/>
            </a:pPr>
            <a:endParaRPr lang="nl-NL" sz="2600" dirty="0" smtClean="0"/>
          </a:p>
        </p:txBody>
      </p:sp>
    </p:spTree>
    <p:extLst>
      <p:ext uri="{BB962C8B-B14F-4D97-AF65-F5344CB8AC3E}">
        <p14:creationId xmlns:p14="http://schemas.microsoft.com/office/powerpoint/2010/main" val="41642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solvabiliteit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400" dirty="0" smtClean="0"/>
              <a:t>Solvabiliteit = verhouding tussen eigen vermogen en vreemd/totale  vermogen.</a:t>
            </a:r>
          </a:p>
          <a:p>
            <a:r>
              <a:rPr lang="nl-NL" sz="2400" dirty="0" smtClean="0"/>
              <a:t>Solvabiliteit geeft de mate weer waarin een onderneming zijn schulden terug kan betalen.</a:t>
            </a:r>
            <a:endParaRPr lang="nl-NL" sz="2400" dirty="0"/>
          </a:p>
          <a:p>
            <a:r>
              <a:rPr lang="nl-NL" sz="2400" dirty="0" smtClean="0"/>
              <a:t>Hoe hoger de solvabiliteit  </a:t>
            </a:r>
            <a:r>
              <a:rPr lang="nl-NL" sz="2400" dirty="0" smtClean="0">
                <a:sym typeface="Wingdings" panose="05000000000000000000" pitchFamily="2" charset="2"/>
              </a:rPr>
              <a:t> relatief meer eigen vermogen   relatief veel garantie dat de schulden terug betaald kunnen worden.</a:t>
            </a:r>
          </a:p>
          <a:p>
            <a:r>
              <a:rPr lang="nl-NL" sz="2400" dirty="0" smtClean="0">
                <a:sym typeface="Wingdings" panose="05000000000000000000" pitchFamily="2" charset="2"/>
              </a:rPr>
              <a:t>Hoe lager de solvabiliteit  relatief meer vreemd vermogen  relatief minder garantie dat de schulden terug betaald kunnen worden.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32063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1.17 t/m </a:t>
            </a:r>
            <a:r>
              <a:rPr lang="nl-NL" b="1" dirty="0" smtClean="0"/>
              <a:t>1.19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</a:t>
            </a:r>
            <a:r>
              <a:rPr lang="nl-NL" sz="2500" dirty="0" smtClean="0"/>
              <a:t>minuten de tijd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We gaan vandaag t/m 1.25 maken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04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7266"/>
          <a:stretch/>
        </p:blipFill>
        <p:spPr>
          <a:xfrm>
            <a:off x="0" y="-1"/>
            <a:ext cx="12192000" cy="126331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1069"/>
          <a:stretch/>
        </p:blipFill>
        <p:spPr>
          <a:xfrm>
            <a:off x="0" y="0"/>
            <a:ext cx="12192000" cy="271913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2489"/>
          <a:stretch/>
        </p:blipFill>
        <p:spPr>
          <a:xfrm>
            <a:off x="0" y="0"/>
            <a:ext cx="12192000" cy="430730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5557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75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2723"/>
          <a:stretch/>
        </p:blipFill>
        <p:spPr>
          <a:xfrm>
            <a:off x="0" y="-8021"/>
            <a:ext cx="12067674" cy="57350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021"/>
            <a:ext cx="12067674" cy="153850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48829"/>
          <a:stretch/>
        </p:blipFill>
        <p:spPr>
          <a:xfrm>
            <a:off x="0" y="1318794"/>
            <a:ext cx="12192000" cy="89501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18794"/>
            <a:ext cx="12192000" cy="174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53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Uitleg banken.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Kijk en lees mee vanaf bladzijde 15.</a:t>
            </a:r>
          </a:p>
          <a:p>
            <a:r>
              <a:rPr lang="nl-NL" sz="2500" dirty="0" smtClean="0"/>
              <a:t>Banken trekken geld aan (aandelen) (balans 1-1-2017)</a:t>
            </a:r>
          </a:p>
          <a:p>
            <a:r>
              <a:rPr lang="nl-NL" sz="2500" dirty="0" smtClean="0"/>
              <a:t>Mensen gaan sparen bij banken. (balans 1-2-2017)</a:t>
            </a:r>
          </a:p>
          <a:p>
            <a:r>
              <a:rPr lang="nl-NL" sz="2500" dirty="0" smtClean="0"/>
              <a:t>spaargeld </a:t>
            </a:r>
            <a:r>
              <a:rPr lang="nl-NL" sz="2500" dirty="0" smtClean="0">
                <a:sym typeface="Wingdings" panose="05000000000000000000" pitchFamily="2" charset="2"/>
              </a:rPr>
              <a:t> uitgeleend (balans 1-3-2017)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Willen mensen geld lenen, zonder dat er gespaard geld tegenover staat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Geld creatie (rekening courant tegoeden).  (balans 1-3-2017 onderaan bladzijde 16)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Let op! eigen vermogen neemt hierbij niet toe. Vreemd vermogen wel! Solvabiliteit daalt.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652241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2800</TotalTime>
  <Words>1463</Words>
  <Application>Microsoft Office PowerPoint</Application>
  <PresentationFormat>Breedbeeld</PresentationFormat>
  <Paragraphs>262</Paragraphs>
  <Slides>38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38</vt:i4>
      </vt:variant>
    </vt:vector>
  </HeadingPairs>
  <TitlesOfParts>
    <vt:vector size="43" baseType="lpstr">
      <vt:lpstr>Arial</vt:lpstr>
      <vt:lpstr>Trebuchet MS</vt:lpstr>
      <vt:lpstr>Wingdings</vt:lpstr>
      <vt:lpstr>Wingdings 3</vt:lpstr>
      <vt:lpstr>Facet</vt:lpstr>
      <vt:lpstr>Welkom VWO 5.</vt:lpstr>
      <vt:lpstr>Aankomende 3 lessen </vt:lpstr>
      <vt:lpstr>rendement</vt:lpstr>
      <vt:lpstr>Hefboom</vt:lpstr>
      <vt:lpstr>solvabiliteit</vt:lpstr>
      <vt:lpstr>Maak opgave 1.17 t/m 1.19</vt:lpstr>
      <vt:lpstr>PowerPoint-presentatie</vt:lpstr>
      <vt:lpstr>PowerPoint-presentatie</vt:lpstr>
      <vt:lpstr>Uitleg banken.</vt:lpstr>
      <vt:lpstr>Maak opgave 1.20 t/m 1.23</vt:lpstr>
      <vt:lpstr>PowerPoint-presentatie</vt:lpstr>
      <vt:lpstr>Een economische crisis kunnen we dus zelf creëren. </vt:lpstr>
      <vt:lpstr>Maak opgave 1.24 en 1.25</vt:lpstr>
      <vt:lpstr>PowerPoint-presentatie</vt:lpstr>
      <vt:lpstr>Les 2:</vt:lpstr>
      <vt:lpstr>Twee visies op de economie:</vt:lpstr>
      <vt:lpstr>Klassieke visie: micro-economische benadering. (aanbodzijde)</vt:lpstr>
      <vt:lpstr>Hoe werkt vraag een aanbod:</vt:lpstr>
      <vt:lpstr>Op welke markten werkt dit?</vt:lpstr>
      <vt:lpstr>Maak opgave 1.26 en 1.27</vt:lpstr>
      <vt:lpstr>PowerPoint-presentatie</vt:lpstr>
      <vt:lpstr>Crisis jaren 30.</vt:lpstr>
      <vt:lpstr>Wat willen de klassieken</vt:lpstr>
      <vt:lpstr>Maak opgave 1.28 en 1.29</vt:lpstr>
      <vt:lpstr>PowerPoint-presentatie</vt:lpstr>
      <vt:lpstr>Tot slot:</vt:lpstr>
      <vt:lpstr>Les 3:</vt:lpstr>
      <vt:lpstr>De theorie kan keynes.</vt:lpstr>
      <vt:lpstr>Klassieke theorie vs keynes</vt:lpstr>
      <vt:lpstr>Wat zegt keynes?</vt:lpstr>
      <vt:lpstr>Hoe?</vt:lpstr>
      <vt:lpstr>PowerPoint-presentatie</vt:lpstr>
      <vt:lpstr>Maak opgave 1.30 t/m 1.33</vt:lpstr>
      <vt:lpstr>PowerPoint-presentatie</vt:lpstr>
      <vt:lpstr>Automatische stabilisatoren</vt:lpstr>
      <vt:lpstr>Spaar paradox.</vt:lpstr>
      <vt:lpstr>Maak opgave 1.34 t/m 1.36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293</cp:revision>
  <dcterms:created xsi:type="dcterms:W3CDTF">2017-08-27T09:00:36Z</dcterms:created>
  <dcterms:modified xsi:type="dcterms:W3CDTF">2018-04-14T07:53:55Z</dcterms:modified>
</cp:coreProperties>
</file>